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77" r:id="rId2"/>
    <p:sldId id="256" r:id="rId3"/>
    <p:sldId id="268" r:id="rId4"/>
    <p:sldId id="259" r:id="rId5"/>
    <p:sldId id="260" r:id="rId6"/>
    <p:sldId id="269" r:id="rId7"/>
    <p:sldId id="274" r:id="rId8"/>
    <p:sldId id="289" r:id="rId9"/>
    <p:sldId id="276" r:id="rId10"/>
    <p:sldId id="288" r:id="rId11"/>
    <p:sldId id="291" r:id="rId12"/>
    <p:sldId id="292" r:id="rId13"/>
    <p:sldId id="306" r:id="rId14"/>
    <p:sldId id="293" r:id="rId15"/>
    <p:sldId id="271" r:id="rId16"/>
    <p:sldId id="265" r:id="rId17"/>
    <p:sldId id="266" r:id="rId18"/>
    <p:sldId id="278" r:id="rId19"/>
    <p:sldId id="262" r:id="rId20"/>
    <p:sldId id="264" r:id="rId21"/>
    <p:sldId id="270" r:id="rId22"/>
    <p:sldId id="257" r:id="rId23"/>
    <p:sldId id="275" r:id="rId24"/>
    <p:sldId id="284" r:id="rId25"/>
    <p:sldId id="272" r:id="rId26"/>
    <p:sldId id="280" r:id="rId27"/>
    <p:sldId id="281" r:id="rId28"/>
    <p:sldId id="282" r:id="rId29"/>
    <p:sldId id="283" r:id="rId30"/>
    <p:sldId id="285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3" r:id="rId40"/>
    <p:sldId id="305" r:id="rId41"/>
    <p:sldId id="309" r:id="rId42"/>
    <p:sldId id="310" r:id="rId43"/>
    <p:sldId id="311" r:id="rId44"/>
    <p:sldId id="308" r:id="rId45"/>
    <p:sldId id="312" r:id="rId46"/>
    <p:sldId id="320" r:id="rId47"/>
    <p:sldId id="315" r:id="rId48"/>
    <p:sldId id="317" r:id="rId49"/>
    <p:sldId id="319" r:id="rId50"/>
    <p:sldId id="318" r:id="rId51"/>
    <p:sldId id="286" r:id="rId52"/>
    <p:sldId id="287" r:id="rId53"/>
    <p:sldId id="290" r:id="rId54"/>
    <p:sldId id="304" r:id="rId55"/>
    <p:sldId id="279" r:id="rId56"/>
    <p:sldId id="313" r:id="rId57"/>
    <p:sldId id="314" r:id="rId58"/>
    <p:sldId id="302" r:id="rId59"/>
    <p:sldId id="31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2" autoAdjust="0"/>
    <p:restoredTop sz="89358" autoAdjust="0"/>
  </p:normalViewPr>
  <p:slideViewPr>
    <p:cSldViewPr>
      <p:cViewPr>
        <p:scale>
          <a:sx n="75" d="100"/>
          <a:sy n="75" d="100"/>
        </p:scale>
        <p:origin x="-1026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D5764-11D6-4DD2-8FDE-756A9CABF0F7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64CFB-1773-4750-AFCA-BB4AA5D774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7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“%5.2f”</a:t>
            </a:r>
            <a:r>
              <a:rPr lang="en-US" baseline="0" dirty="0" smtClean="0"/>
              <a:t> tells Stata how to format the macro. For example 5.2 means a maximum of 5 total digits, including 2 to the right of the decimal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54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 smtClean="0"/>
              <a:t>the user-generated commands,</a:t>
            </a:r>
            <a:r>
              <a:rPr lang="en-US" baseline="0" dirty="0" smtClean="0"/>
              <a:t> all are viable options…it’s just about picking one and getting comfortable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you need to have a dummy variable that you can use for the t-test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48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add the display command at the bottom to test whether it is working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51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here, it’s relatively straightforward</a:t>
            </a:r>
            <a:r>
              <a:rPr lang="en-US" baseline="0" dirty="0" smtClean="0"/>
              <a:t> to write a loop that will show analogous </a:t>
            </a:r>
            <a:r>
              <a:rPr lang="en-US" baseline="0" dirty="0" err="1" smtClean="0"/>
              <a:t>descriptives</a:t>
            </a:r>
            <a:r>
              <a:rPr lang="en-US" baseline="0" dirty="0" smtClean="0"/>
              <a:t> for any variables you want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08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a lot of overlap in the tools you need to use </a:t>
            </a:r>
            <a:r>
              <a:rPr lang="en-US" baseline="0" dirty="0" err="1" smtClean="0"/>
              <a:t>postfiling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putexcel</a:t>
            </a:r>
            <a:r>
              <a:rPr lang="en-US" baseline="0" dirty="0" smtClean="0"/>
              <a:t>, so your effort in learning </a:t>
            </a:r>
            <a:r>
              <a:rPr lang="en-US" baseline="0" dirty="0" err="1" smtClean="0"/>
              <a:t>postfiling</a:t>
            </a:r>
            <a:r>
              <a:rPr lang="en-US" baseline="0" dirty="0" smtClean="0"/>
              <a:t> is not wasted if you plan to switch to </a:t>
            </a:r>
            <a:r>
              <a:rPr lang="en-US" baseline="0" dirty="0" err="1" smtClean="0"/>
              <a:t>putexcel</a:t>
            </a:r>
            <a:r>
              <a:rPr lang="en-US" baseline="0" dirty="0" smtClean="0"/>
              <a:t> or vice versa!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0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a ton of bells and whistles included in this </a:t>
            </a:r>
            <a:r>
              <a:rPr lang="en-US" baseline="0" dirty="0" err="1" smtClean="0"/>
              <a:t>estout</a:t>
            </a:r>
            <a:r>
              <a:rPr lang="en-US" baseline="0" dirty="0" smtClean="0"/>
              <a:t> command. They are mostly fairly straightforward, though may take some time to parse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4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</a:t>
            </a:r>
            <a:r>
              <a:rPr lang="en-US" baseline="0" dirty="0" smtClean="0"/>
              <a:t> think of a Stata command as a “deluxe loop”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we have a Stata command that will show us descriptive statistics separately by age for any set of variables we want.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benefit of having</a:t>
            </a:r>
            <a:r>
              <a:rPr lang="en-US" baseline="0" dirty="0" smtClean="0"/>
              <a:t> flexible code is you will be able to produce and examine more analysis in general, and you’ll get a better sense of your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Args</a:t>
            </a:r>
            <a:r>
              <a:rPr lang="en-US" dirty="0" smtClean="0"/>
              <a:t> is short for arguments,</a:t>
            </a:r>
            <a:r>
              <a:rPr lang="en-US" baseline="0" dirty="0" smtClean="0"/>
              <a:t> that’s where you set the parameters of your Stata command. These arguments are strings, but you can use integers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this</a:t>
            </a:r>
            <a:r>
              <a:rPr lang="en-US" baseline="0" dirty="0" smtClean="0"/>
              <a:t> example, I’ve already set a macro called “user” that tells Stata which computer I’m using.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 program,</a:t>
            </a:r>
            <a:r>
              <a:rPr lang="en-US" baseline="0" dirty="0" smtClean="0"/>
              <a:t> it’s a strategy for keeping track of how you arrived at all your estimates.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If you</a:t>
            </a:r>
            <a:r>
              <a:rPr lang="en-US" baseline="0" dirty="0" smtClean="0"/>
              <a:t> want to organize things into folders, I think you need to use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Desktop, which you can download at https://desktop.github.com/</a:t>
            </a:r>
          </a:p>
          <a:p>
            <a:r>
              <a:rPr lang="en-US" baseline="0" dirty="0" smtClean="0"/>
              <a:t>This is somewhat more complicated, and outside the scope of today, but I encourage you to spend some time with this on your own because it’s totally worth the investment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Anything </a:t>
            </a:r>
            <a:r>
              <a:rPr lang="en-US" baseline="0" dirty="0" smtClean="0"/>
              <a:t>you could ever need to do can be sorted into one of these steps</a:t>
            </a:r>
          </a:p>
          <a:p>
            <a:r>
              <a:rPr lang="en-US" baseline="0" dirty="0" smtClean="0"/>
              <a:t>Step 1 is mostly outside the scope of this mini workshop…we’re going to focus on steps 2 and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get started…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Go to </a:t>
            </a:r>
            <a:r>
              <a:rPr lang="en-US" u="sng" dirty="0" smtClean="0">
                <a:hlinkClick r:id="rId2"/>
              </a:rPr>
              <a:t>www.github.com</a:t>
            </a:r>
            <a:endParaRPr lang="en-US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Pick a username/password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Click the free option “unlimited public repositories”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Verify your email address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Create a new repository called “Automating-analysis”, and initialize with a README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Writing your own Stata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when you want to use the same bit of code over and over</a:t>
            </a:r>
          </a:p>
          <a:p>
            <a:r>
              <a:rPr lang="en-US" dirty="0" smtClean="0"/>
              <a:t>Unlimited applications, we will talk about a few today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Writing your own Stata commands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38412" r="68439" b="30794"/>
          <a:stretch/>
        </p:blipFill>
        <p:spPr bwMode="auto">
          <a:xfrm>
            <a:off x="1066800" y="1905000"/>
            <a:ext cx="705228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when you run the command…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19662" r="19480" b="44271"/>
          <a:stretch/>
        </p:blipFill>
        <p:spPr bwMode="auto">
          <a:xfrm>
            <a:off x="1219200" y="1752600"/>
            <a:ext cx="66549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when you run the command…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5859" r="19896" b="17578"/>
          <a:stretch/>
        </p:blipFill>
        <p:spPr bwMode="auto">
          <a:xfrm>
            <a:off x="1066800" y="1905000"/>
            <a:ext cx="673847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35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useful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/>
          <a:lstStyle/>
          <a:p>
            <a:r>
              <a:rPr lang="en-US" dirty="0" smtClean="0"/>
              <a:t>E.g. Working in two versions of Stata, need to save differently depending on the version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8500" t="43555" r="58750" b="24445"/>
          <a:stretch>
            <a:fillRect/>
          </a:stretch>
        </p:blipFill>
        <p:spPr bwMode="auto">
          <a:xfrm>
            <a:off x="152400" y="2971800"/>
            <a:ext cx="8915400" cy="265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Replicating our own results is a constant frustration for researchers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write complicated programs</a:t>
            </a:r>
          </a:p>
          <a:p>
            <a:r>
              <a:rPr lang="en-US" dirty="0" smtClean="0"/>
              <a:t>We run our analysis many different ways</a:t>
            </a:r>
          </a:p>
          <a:p>
            <a:r>
              <a:rPr lang="en-US" dirty="0" smtClean="0"/>
              <a:t>Sometimes we make changes that affect other parts of our code in unexpected ways</a:t>
            </a:r>
          </a:p>
          <a:p>
            <a:r>
              <a:rPr lang="en-US" dirty="0" smtClean="0"/>
              <a:t>There are long gaps between when we first run the analysis and when we need to revise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If you can’t replicate your results..there’s really not much you can do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“Version control” can make huge inroads in solving this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Upload a snapshot of your work at a specific point in time to a server</a:t>
            </a:r>
          </a:p>
          <a:p>
            <a:r>
              <a:rPr lang="en-US" dirty="0" smtClean="0"/>
              <a:t>You can then roll back to any snapshot you’ve uploaded 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Uploading to the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your repository</a:t>
            </a:r>
          </a:p>
          <a:p>
            <a:r>
              <a:rPr lang="en-US" dirty="0" smtClean="0"/>
              <a:t>Click “upload files”</a:t>
            </a:r>
          </a:p>
          <a:p>
            <a:r>
              <a:rPr lang="en-US" dirty="0" smtClean="0"/>
              <a:t>Drag files where it tells you to</a:t>
            </a:r>
          </a:p>
          <a:p>
            <a:r>
              <a:rPr lang="en-US" dirty="0" smtClean="0"/>
              <a:t>You also have to include a brief description of the changes you are making (e.g. “uploading tables”)</a:t>
            </a:r>
          </a:p>
          <a:p>
            <a:r>
              <a:rPr lang="en-US" dirty="0" smtClean="0"/>
              <a:t>Click “commit changes”</a:t>
            </a:r>
          </a:p>
          <a:p>
            <a:r>
              <a:rPr lang="en-US" dirty="0" smtClean="0"/>
              <a:t>Viola!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 does not fix everything!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429000"/>
          </a:xfrm>
        </p:spPr>
        <p:txBody>
          <a:bodyPr/>
          <a:lstStyle/>
          <a:p>
            <a:r>
              <a:rPr lang="en-US" dirty="0" smtClean="0"/>
              <a:t>Must be combined with good planning and attention to detail</a:t>
            </a:r>
          </a:p>
          <a:p>
            <a:r>
              <a:rPr lang="en-US" dirty="0" smtClean="0"/>
              <a:t>Doesn’t guarantee that your code will work “right out of the box”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Automating analysis in Stata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Scott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Latham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procedure for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all the files you need to run your code in a single folder</a:t>
            </a:r>
          </a:p>
          <a:p>
            <a:r>
              <a:rPr lang="en-US" dirty="0" smtClean="0"/>
              <a:t>Delete all intermediate data files/tables/etc.</a:t>
            </a:r>
          </a:p>
          <a:p>
            <a:r>
              <a:rPr lang="en-US" dirty="0" smtClean="0"/>
              <a:t>Run the master file start to finish</a:t>
            </a:r>
          </a:p>
          <a:p>
            <a:r>
              <a:rPr lang="en-US" dirty="0" smtClean="0"/>
              <a:t>Compare to results you are submitting</a:t>
            </a:r>
          </a:p>
          <a:p>
            <a:r>
              <a:rPr lang="en-US" dirty="0" smtClean="0"/>
              <a:t>Upload final tables/figures and syntax files to the server (no need to include intermediate files)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Making tables in Stata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only 3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 Make Stata tell you what you want</a:t>
            </a:r>
          </a:p>
          <a:p>
            <a:pPr>
              <a:buNone/>
            </a:pPr>
            <a:r>
              <a:rPr lang="en-US" dirty="0" smtClean="0"/>
              <a:t>2. Tell Stata to save it</a:t>
            </a:r>
          </a:p>
          <a:p>
            <a:pPr>
              <a:buNone/>
            </a:pPr>
            <a:r>
              <a:rPr lang="en-US" dirty="0" smtClean="0"/>
              <a:t>3. Tell Stata to put it in a table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Quickly locating and fixing code that is not working properly is an INVALUABLE skill</a:t>
            </a:r>
          </a:p>
          <a:p>
            <a:r>
              <a:rPr lang="en-US" dirty="0" smtClean="0"/>
              <a:t>In table making there are 3 reasons your code can break:</a:t>
            </a:r>
          </a:p>
          <a:p>
            <a:pPr lvl="1"/>
            <a:r>
              <a:rPr lang="en-US" dirty="0" smtClean="0"/>
              <a:t>You didn’t make Stata tell you </a:t>
            </a:r>
          </a:p>
          <a:p>
            <a:pPr lvl="1"/>
            <a:r>
              <a:rPr lang="en-US" dirty="0" smtClean="0"/>
              <a:t>You didn’t tell Stata to save it correctly</a:t>
            </a:r>
          </a:p>
          <a:p>
            <a:pPr lvl="1"/>
            <a:r>
              <a:rPr lang="en-US" dirty="0" smtClean="0"/>
              <a:t>You didn’t tell Stata to put it in a table correctly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           …Sound familiar?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the display command to see what Stata sees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54250" t="16000" r="20000" b="27111"/>
          <a:stretch>
            <a:fillRect/>
          </a:stretch>
        </p:blipFill>
        <p:spPr bwMode="auto">
          <a:xfrm>
            <a:off x="685800" y="1600200"/>
            <a:ext cx="7848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pause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 useful tool for debugging your code</a:t>
            </a:r>
          </a:p>
          <a:p>
            <a:r>
              <a:rPr lang="en-US" dirty="0" smtClean="0"/>
              <a:t>Does exactly what it sounds like</a:t>
            </a:r>
          </a:p>
          <a:p>
            <a:r>
              <a:rPr lang="en-US" dirty="0" smtClean="0"/>
              <a:t>Must be turned “on” before you can call it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Only works as part of a .do file</a:t>
            </a:r>
          </a:p>
          <a:p>
            <a:r>
              <a:rPr lang="en-US" dirty="0" smtClean="0"/>
              <a:t>Once paused, you can type “q” to proceed or “BREAK” (all caps) to stop the program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945" t="17778" r="93250" b="76889"/>
          <a:stretch>
            <a:fillRect/>
          </a:stretch>
        </p:blipFill>
        <p:spPr bwMode="auto">
          <a:xfrm>
            <a:off x="1219200" y="3276600"/>
            <a:ext cx="2057400" cy="64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time you run a command, Stata saves a bunch of information, called “stored” or “returned” values</a:t>
            </a:r>
          </a:p>
          <a:p>
            <a:r>
              <a:rPr lang="en-US" dirty="0" smtClean="0"/>
              <a:t>You can view this info for descriptive commands by typing “return list”</a:t>
            </a:r>
          </a:p>
          <a:p>
            <a:r>
              <a:rPr lang="en-US" dirty="0" smtClean="0"/>
              <a:t>For estimation commands, type “</a:t>
            </a:r>
            <a:r>
              <a:rPr lang="en-US" dirty="0" err="1" smtClean="0"/>
              <a:t>ereturn</a:t>
            </a:r>
            <a:r>
              <a:rPr lang="en-US" dirty="0" smtClean="0"/>
              <a:t> list”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values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4250" t="38222" r="22500" b="20000"/>
          <a:stretch>
            <a:fillRect/>
          </a:stretch>
        </p:blipFill>
        <p:spPr bwMode="auto">
          <a:xfrm>
            <a:off x="533400" y="1676400"/>
            <a:ext cx="829283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Stata to save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Stored values are overwritten as soon as you run a new command, so to use them, save them as macros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4250" t="36444" r="31250" b="28000"/>
          <a:stretch>
            <a:fillRect/>
          </a:stretch>
        </p:blipFill>
        <p:spPr bwMode="auto">
          <a:xfrm>
            <a:off x="2209800" y="2895600"/>
            <a:ext cx="49720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Stata to save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1143000"/>
          </a:xfrm>
        </p:spPr>
        <p:txBody>
          <a:bodyPr/>
          <a:lstStyle/>
          <a:p>
            <a:r>
              <a:rPr lang="en-US" dirty="0" smtClean="0"/>
              <a:t>You can save rounded values by using the display command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54500" t="42667" r="30750" b="21778"/>
          <a:stretch>
            <a:fillRect/>
          </a:stretch>
        </p:blipFill>
        <p:spPr bwMode="auto">
          <a:xfrm>
            <a:off x="2133600" y="28194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</a:t>
            </a:r>
            <a:r>
              <a:rPr lang="en-US" dirty="0" smtClean="0"/>
              <a:t>programming advice</a:t>
            </a:r>
          </a:p>
          <a:p>
            <a:r>
              <a:rPr lang="en-US" dirty="0" smtClean="0"/>
              <a:t>Version control</a:t>
            </a:r>
          </a:p>
          <a:p>
            <a:r>
              <a:rPr lang="en-US" dirty="0" smtClean="0"/>
              <a:t>Making tables in </a:t>
            </a:r>
            <a:r>
              <a:rPr lang="en-US" dirty="0" smtClean="0"/>
              <a:t>Stata</a:t>
            </a:r>
            <a:endParaRPr lang="en-US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it in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Customized tables </a:t>
            </a:r>
          </a:p>
          <a:p>
            <a:pPr lvl="1"/>
            <a:r>
              <a:rPr lang="en-US" dirty="0" err="1" smtClean="0"/>
              <a:t>Postfiling</a:t>
            </a:r>
            <a:endParaRPr lang="en-US" dirty="0" smtClean="0"/>
          </a:p>
          <a:p>
            <a:pPr lvl="1"/>
            <a:r>
              <a:rPr lang="en-US" dirty="0" err="1" smtClean="0"/>
              <a:t>Putexcel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Common table structures</a:t>
            </a:r>
          </a:p>
          <a:p>
            <a:pPr lvl="1"/>
            <a:r>
              <a:rPr lang="en-US" dirty="0" smtClean="0"/>
              <a:t>User-generated commands (e.g. </a:t>
            </a:r>
            <a:r>
              <a:rPr lang="en-US" dirty="0" err="1" smtClean="0"/>
              <a:t>estout</a:t>
            </a:r>
            <a:r>
              <a:rPr lang="en-US" dirty="0" smtClean="0"/>
              <a:t>, </a:t>
            </a:r>
            <a:r>
              <a:rPr lang="en-US" dirty="0" err="1" smtClean="0"/>
              <a:t>outreg</a:t>
            </a:r>
            <a:r>
              <a:rPr lang="en-US" dirty="0" smtClean="0"/>
              <a:t>, </a:t>
            </a:r>
            <a:r>
              <a:rPr lang="en-US" dirty="0" err="1" smtClean="0"/>
              <a:t>tabout</a:t>
            </a:r>
            <a:r>
              <a:rPr lang="en-US" dirty="0" smtClean="0"/>
              <a:t>) are often the best option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extremely flexible tool for making tables</a:t>
            </a:r>
          </a:p>
          <a:p>
            <a:r>
              <a:rPr lang="en-US" dirty="0" smtClean="0"/>
              <a:t>Some startup cost to learning, but pays huge dividends</a:t>
            </a:r>
          </a:p>
          <a:p>
            <a:r>
              <a:rPr lang="en-US" dirty="0" smtClean="0"/>
              <a:t>General idea: put all your saved results in a spreadsheet, one row at a time, then export the spreadsheet to Excel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Postfiling</a:t>
            </a:r>
            <a:r>
              <a:rPr lang="en-US" dirty="0" smtClean="0"/>
              <a:t> seems intimidating…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8200" y="2133600"/>
            <a:ext cx="7848600" cy="4191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2737196">
            <a:off x="3567641" y="2526102"/>
            <a:ext cx="2743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48200" y="3886200"/>
            <a:ext cx="426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These two lines set up temporary places to hold the table you’re building…you can copy them verbatim!</a:t>
            </a:r>
            <a:endParaRPr 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8200" y="2743200"/>
            <a:ext cx="7848600" cy="3581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3314072">
            <a:off x="4429729" y="2752236"/>
            <a:ext cx="111489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48200" y="3581400"/>
            <a:ext cx="426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This line creates a new spreadsheet using the temporary name and file we just set up. It has 2 columns, the first is a string, and the second an integer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914400" y="1600200"/>
            <a:ext cx="7848600" cy="53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8200" y="3581400"/>
            <a:ext cx="7848600" cy="27432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3314072">
            <a:off x="3515329" y="3971435"/>
            <a:ext cx="111489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3962400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These two lines each post a row to the new spreadsheet. Note that entries must be in parenthesis, and strings must be in quotes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914400" y="1600200"/>
            <a:ext cx="7848600" cy="8382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8200" y="4572000"/>
            <a:ext cx="78486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9857331">
            <a:off x="3868263" y="3922741"/>
            <a:ext cx="7552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1600200"/>
            <a:ext cx="7848600" cy="2057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3581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This tells Stata I’m done adding new rows to the spreadsheet</a:t>
            </a:r>
            <a:endParaRPr lang="en-US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914400" y="1600200"/>
            <a:ext cx="7848600" cy="2819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24400" y="38862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 this lets me take a peek at the spreadsheet I just created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 rot="9099797">
            <a:off x="3949457" y="4342845"/>
            <a:ext cx="7552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 l="54500" t="14443" r="36250" b="65112"/>
          <a:stretch>
            <a:fillRect/>
          </a:stretch>
        </p:blipFill>
        <p:spPr bwMode="auto">
          <a:xfrm>
            <a:off x="1143000" y="914400"/>
            <a:ext cx="674204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800" y="53340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Once you have the table you want, you can just export it into Excel</a:t>
            </a:r>
            <a:endParaRPr lang="en-US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Problems 1 &amp; 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Please indicate your level of familiarity with the following concepts: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1" y="1447800"/>
          <a:ext cx="7239000" cy="4931806"/>
        </p:xfrm>
        <a:graphic>
          <a:graphicData uri="http://schemas.openxmlformats.org/drawingml/2006/table">
            <a:tbl>
              <a:tblPr/>
              <a:tblGrid>
                <a:gridCol w="2294049"/>
                <a:gridCol w="968599"/>
                <a:gridCol w="968599"/>
                <a:gridCol w="1006833"/>
                <a:gridCol w="968599"/>
                <a:gridCol w="1032321"/>
              </a:tblGrid>
              <a:tr h="6683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Specific to Stata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use that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sng" strike="noStrike">
                          <a:solidFill>
                            <a:srgbClr val="000000"/>
                          </a:solidFill>
                          <a:latin typeface="Arial"/>
                        </a:rPr>
                        <a:t>all the 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use that sometimes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know what that is but don't use it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don't know what that is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I don't use that anywhere near as much as I should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Return codes [e.g. r(N), r(SE)]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Estout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Postfiling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Writing your own Stata commands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Using if statements on their own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(rather than as modifiers)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Formatting macros &amp; saved results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Double compound quotes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The pause command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6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 variable labels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(for reshaping or for posting in a table)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General programming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Loops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Local/global macros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Escape characters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Building macros using loops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Utility functions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Version control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57">
                <a:tc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15200" y="1524000"/>
            <a:ext cx="14478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Indicating significant differences with </a:t>
            </a:r>
            <a:r>
              <a:rPr lang="en-US" dirty="0" err="1" smtClean="0"/>
              <a:t>postfiling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Unfortunately, a little complicated</a:t>
            </a:r>
          </a:p>
          <a:p>
            <a:r>
              <a:rPr lang="en-US" dirty="0" smtClean="0"/>
              <a:t>Fortunately, you’re all very smart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Have to save macros indicating significance stars (i.e. *, **, ***)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Example: We </a:t>
            </a:r>
            <a:r>
              <a:rPr lang="en-US" dirty="0"/>
              <a:t>want to indicate whether children of pre-k age are more likely to be in non parental care than </a:t>
            </a:r>
            <a:r>
              <a:rPr lang="en-US" dirty="0" smtClean="0"/>
              <a:t>infants/toddlers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28601"/>
            <a:ext cx="82296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3" t="19140" r="17917" b="25000"/>
          <a:stretch/>
        </p:blipFill>
        <p:spPr bwMode="auto">
          <a:xfrm>
            <a:off x="1759791" y="533400"/>
            <a:ext cx="5466507" cy="483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54864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Now we see the answer we want, we just need to save it. Luckily, Stata has done part of the work for us….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696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7" t="48308" r="26459" b="18750"/>
          <a:stretch/>
        </p:blipFill>
        <p:spPr bwMode="auto">
          <a:xfrm>
            <a:off x="1371600" y="914400"/>
            <a:ext cx="614900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736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star values from stored p values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" t="39063" r="70365" b="32161"/>
          <a:stretch/>
        </p:blipFill>
        <p:spPr bwMode="auto">
          <a:xfrm>
            <a:off x="990600" y="1752600"/>
            <a:ext cx="7114184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356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Adding into a </a:t>
            </a:r>
            <a:r>
              <a:rPr lang="en-US" sz="4000" dirty="0" err="1" smtClean="0"/>
              <a:t>postfile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24479" r="68516" b="17969"/>
          <a:stretch/>
        </p:blipFill>
        <p:spPr bwMode="auto">
          <a:xfrm>
            <a:off x="1371600" y="1447799"/>
            <a:ext cx="6477000" cy="518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5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here’s the result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8490" r="75781" b="59766"/>
          <a:stretch/>
        </p:blipFill>
        <p:spPr bwMode="auto">
          <a:xfrm>
            <a:off x="762000" y="1752600"/>
            <a:ext cx="757665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397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14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Putexcel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Another great option for making customized tables</a:t>
            </a:r>
          </a:p>
          <a:p>
            <a:r>
              <a:rPr lang="en-US" dirty="0" smtClean="0"/>
              <a:t>Basic idea: Build a matrix and then export it into Excel</a:t>
            </a:r>
          </a:p>
          <a:p>
            <a:r>
              <a:rPr lang="en-US" dirty="0" smtClean="0"/>
              <a:t>Allows a bit more flexibility in how you build tables (e.g. top-to-bottom, left-to-right), but is a bit more challenging to automate the inclusion of text</a:t>
            </a:r>
          </a:p>
          <a:p>
            <a:r>
              <a:rPr lang="en-US" dirty="0" smtClean="0"/>
              <a:t>Unfortunately, </a:t>
            </a:r>
            <a:r>
              <a:rPr lang="en-US" dirty="0" smtClean="0"/>
              <a:t>beyond </a:t>
            </a:r>
            <a:r>
              <a:rPr lang="en-US" dirty="0" smtClean="0"/>
              <a:t>the scope of today, but definitely worth looking into on your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91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matrices in Stata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7" t="27604" r="32090" b="23958"/>
          <a:stretch/>
        </p:blipFill>
        <p:spPr bwMode="auto">
          <a:xfrm>
            <a:off x="914400" y="1409699"/>
            <a:ext cx="350520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4400" y="3124200"/>
            <a:ext cx="403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Backslash indicates “next row”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686300" y="5118100"/>
            <a:ext cx="4203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Comma indicates “next column”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5357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easy to combine matrices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5" t="50912" r="27396" b="23437"/>
          <a:stretch/>
        </p:blipFill>
        <p:spPr bwMode="auto">
          <a:xfrm>
            <a:off x="1447800" y="1803400"/>
            <a:ext cx="5943600" cy="387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91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Please indicate your level of familiarity with the following concepts: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0" y="1447800"/>
          <a:ext cx="7239001" cy="4931806"/>
        </p:xfrm>
        <a:graphic>
          <a:graphicData uri="http://schemas.openxmlformats.org/drawingml/2006/table">
            <a:tbl>
              <a:tblPr/>
              <a:tblGrid>
                <a:gridCol w="2294049"/>
                <a:gridCol w="968599"/>
                <a:gridCol w="968599"/>
                <a:gridCol w="1006833"/>
                <a:gridCol w="968599"/>
                <a:gridCol w="1032322"/>
              </a:tblGrid>
              <a:tr h="6683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Specific to Stata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use that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sng" strike="noStrike">
                          <a:solidFill>
                            <a:srgbClr val="000000"/>
                          </a:solidFill>
                          <a:latin typeface="Arial"/>
                        </a:rPr>
                        <a:t>all the 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use that sometimes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know what that is but don't use it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don't know what that is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don't use that anywhere near as much as I should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Return codes [e.g. r(N), r(SE)]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Estout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Postfiling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Writing your own Stata commands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Using if statements on their own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(rather than as modifiers)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Formatting macros &amp; saved results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Double compound quotes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The pause command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6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 variable labels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(for reshaping or for posting in a table)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General programming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Loops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XXXXXX*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Local/global macros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XXXXXX*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Escape characters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Building macros using loops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Utility functions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Version control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57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*XXXXXXXXXXXXXXXXXXXXXXXXXXXXX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build them using macros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5" t="51693" r="25573" b="24154"/>
          <a:stretch/>
        </p:blipFill>
        <p:spPr bwMode="auto">
          <a:xfrm>
            <a:off x="1219200" y="1689099"/>
            <a:ext cx="6324600" cy="348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599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828800"/>
          </a:xfrm>
        </p:spPr>
        <p:txBody>
          <a:bodyPr/>
          <a:lstStyle/>
          <a:p>
            <a:r>
              <a:rPr lang="en-US" dirty="0" smtClean="0"/>
              <a:t>User generated command</a:t>
            </a:r>
          </a:p>
          <a:p>
            <a:r>
              <a:rPr lang="en-US" dirty="0" smtClean="0"/>
              <a:t>Great for tables that show a sequence of regressions with differing controls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2300" y="3365500"/>
            <a:ext cx="8216901" cy="2501900"/>
            <a:chOff x="622300" y="3136900"/>
            <a:chExt cx="8216901" cy="250190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7500" t="67556" r="68500" b="13778"/>
            <a:stretch>
              <a:fillRect/>
            </a:stretch>
          </p:blipFill>
          <p:spPr bwMode="auto">
            <a:xfrm>
              <a:off x="685800" y="3581400"/>
              <a:ext cx="8153401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45312" r="81927" b="50130"/>
            <a:stretch/>
          </p:blipFill>
          <p:spPr bwMode="auto">
            <a:xfrm>
              <a:off x="622300" y="3136900"/>
              <a:ext cx="25781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Here’s what is exported into Excel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61000" t="25778" r="30500" b="38667"/>
          <a:stretch>
            <a:fillRect/>
          </a:stretch>
        </p:blipFill>
        <p:spPr bwMode="auto">
          <a:xfrm>
            <a:off x="2286000" y="1600200"/>
            <a:ext cx="4038600" cy="475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with a little love…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7500" t="27416" r="67000" b="44889"/>
          <a:stretch>
            <a:fillRect/>
          </a:stretch>
        </p:blipFill>
        <p:spPr bwMode="auto">
          <a:xfrm>
            <a:off x="1600200" y="1828800"/>
            <a:ext cx="5943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Writing your own commands to make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working on a research project it’s common to run virtually the same analysis many times, with slight alterations</a:t>
            </a:r>
          </a:p>
          <a:p>
            <a:r>
              <a:rPr lang="en-US" dirty="0" smtClean="0"/>
              <a:t>This is the perfect time to write your own Stata commands!</a:t>
            </a:r>
          </a:p>
          <a:p>
            <a:r>
              <a:rPr lang="en-US" dirty="0" smtClean="0"/>
              <a:t>You can build flexibility into these commands any way you want by adding new  (e.g. in terms of outcomes, samples, weights, controls, etc., etc., etc.)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t="10416" r="60832" b="11329"/>
          <a:stretch/>
        </p:blipFill>
        <p:spPr bwMode="auto">
          <a:xfrm>
            <a:off x="1219200" y="152400"/>
            <a:ext cx="6934200" cy="645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2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t="20964" r="79844" b="55078"/>
          <a:stretch/>
        </p:blipFill>
        <p:spPr bwMode="auto">
          <a:xfrm>
            <a:off x="685800" y="1143000"/>
            <a:ext cx="776991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247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tips for making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simple, and build complexity as you go</a:t>
            </a:r>
          </a:p>
          <a:p>
            <a:r>
              <a:rPr lang="en-US" dirty="0" smtClean="0"/>
              <a:t>You will </a:t>
            </a:r>
            <a:r>
              <a:rPr lang="en-US" b="1" u="sng" dirty="0" smtClean="0"/>
              <a:t>always</a:t>
            </a:r>
            <a:r>
              <a:rPr lang="en-US" dirty="0" smtClean="0"/>
              <a:t> do more analysis than you initially expect, so it helps to err on the side of making your code overly flexible</a:t>
            </a:r>
          </a:p>
          <a:p>
            <a:r>
              <a:rPr lang="en-US" dirty="0" smtClean="0"/>
              <a:t>If you’re building a multi-panel table, it often makes sense to create each panel separately</a:t>
            </a:r>
          </a:p>
          <a:p>
            <a:r>
              <a:rPr lang="en-US" dirty="0" smtClean="0"/>
              <a:t>Save a formatted version of your tables in Excel and then use “paste special” so you only have to format each table once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Problems 5, 6, &amp;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General programming advice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Tips for data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(at least) two monitors!!!</a:t>
            </a:r>
          </a:p>
          <a:p>
            <a:r>
              <a:rPr lang="en-US" dirty="0" smtClean="0"/>
              <a:t>Use naming conventions whenever possible</a:t>
            </a:r>
          </a:p>
          <a:p>
            <a:r>
              <a:rPr lang="en-US" dirty="0" smtClean="0"/>
              <a:t>Separate fast and slow code, put slow code as near to the beginning of your project as possible</a:t>
            </a:r>
          </a:p>
          <a:p>
            <a:r>
              <a:rPr lang="en-US" dirty="0" smtClean="0"/>
              <a:t>Organize code thematically into multiple .do files</a:t>
            </a:r>
          </a:p>
          <a:p>
            <a:pPr lvl="1"/>
            <a:r>
              <a:rPr lang="en-US" dirty="0" smtClean="0"/>
              <a:t>E.g. data cleaning, </a:t>
            </a:r>
            <a:r>
              <a:rPr lang="en-US" dirty="0" err="1" smtClean="0"/>
              <a:t>descriptives</a:t>
            </a:r>
            <a:r>
              <a:rPr lang="en-US" dirty="0" smtClean="0"/>
              <a:t>, analysis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 time in commenting your code, but not so much that you won’t update it</a:t>
            </a:r>
          </a:p>
          <a:p>
            <a:r>
              <a:rPr lang="en-US" dirty="0" smtClean="0"/>
              <a:t>Automate everything you can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This is the source of our power as programmers!</a:t>
            </a:r>
          </a:p>
          <a:p>
            <a:r>
              <a:rPr lang="en-US" dirty="0" smtClean="0"/>
              <a:t>Primarily means using macros/loops and writing your own Stata commands</a:t>
            </a:r>
          </a:p>
          <a:p>
            <a:r>
              <a:rPr lang="en-US" dirty="0" smtClean="0"/>
              <a:t>Two reasons to abstract</a:t>
            </a:r>
          </a:p>
          <a:p>
            <a:pPr lvl="1"/>
            <a:r>
              <a:rPr lang="en-US" dirty="0" smtClean="0"/>
              <a:t>Eliminate redundancy</a:t>
            </a:r>
          </a:p>
          <a:p>
            <a:pPr lvl="1"/>
            <a:r>
              <a:rPr lang="en-US" dirty="0" smtClean="0"/>
              <a:t>Improve clarity</a:t>
            </a:r>
          </a:p>
          <a:p>
            <a:pPr lvl="1"/>
            <a:r>
              <a:rPr lang="en-US" dirty="0" smtClean="0"/>
              <a:t>Otherwise, don’t abstract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1297</TotalTime>
  <Words>1951</Words>
  <Application>Microsoft Office PowerPoint</Application>
  <PresentationFormat>On-screen Show (4:3)</PresentationFormat>
  <Paragraphs>382</Paragraphs>
  <Slides>59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Blank</vt:lpstr>
      <vt:lpstr>Before we get started…</vt:lpstr>
      <vt:lpstr>Automating analysis in Stata</vt:lpstr>
      <vt:lpstr>Agenda</vt:lpstr>
      <vt:lpstr>Please indicate your level of familiarity with the following concepts:</vt:lpstr>
      <vt:lpstr>Please indicate your level of familiarity with the following concepts:</vt:lpstr>
      <vt:lpstr>General programming advice</vt:lpstr>
      <vt:lpstr>Tips for data work</vt:lpstr>
      <vt:lpstr>More tips</vt:lpstr>
      <vt:lpstr>Abstraction</vt:lpstr>
      <vt:lpstr>Writing your own Stata commands</vt:lpstr>
      <vt:lpstr>Writing your own Stata commands</vt:lpstr>
      <vt:lpstr>And when you run the command…</vt:lpstr>
      <vt:lpstr>And when you run the command…</vt:lpstr>
      <vt:lpstr>One useful example</vt:lpstr>
      <vt:lpstr>Version control</vt:lpstr>
      <vt:lpstr>Replicating our own results is a constant frustration for researchers</vt:lpstr>
      <vt:lpstr>“Version control” can make huge inroads in solving this problem</vt:lpstr>
      <vt:lpstr>Uploading to the server</vt:lpstr>
      <vt:lpstr>Version control does not fix everything!</vt:lpstr>
      <vt:lpstr>Sample procedure for versioning</vt:lpstr>
      <vt:lpstr>Making tables in Stata</vt:lpstr>
      <vt:lpstr>The only 3 steps</vt:lpstr>
      <vt:lpstr>Troubleshooting</vt:lpstr>
      <vt:lpstr>Use the display command to see what Stata sees</vt:lpstr>
      <vt:lpstr>The pause command</vt:lpstr>
      <vt:lpstr>Stored values</vt:lpstr>
      <vt:lpstr>Stored values</vt:lpstr>
      <vt:lpstr>Tell Stata to save it</vt:lpstr>
      <vt:lpstr>Tell Stata to save it</vt:lpstr>
      <vt:lpstr>Put it in a table</vt:lpstr>
      <vt:lpstr>Postfiling</vt:lpstr>
      <vt:lpstr>Postfiling seems intimidating…</vt:lpstr>
      <vt:lpstr>…but it’s not so bad</vt:lpstr>
      <vt:lpstr>…but it’s not so bad</vt:lpstr>
      <vt:lpstr>…but it’s not so bad</vt:lpstr>
      <vt:lpstr>…but it’s not so bad</vt:lpstr>
      <vt:lpstr>…but it’s not so bad</vt:lpstr>
      <vt:lpstr>PowerPoint Presentation</vt:lpstr>
      <vt:lpstr>Problems 1 &amp; 2</vt:lpstr>
      <vt:lpstr>Indicating significant differences with postfiling</vt:lpstr>
      <vt:lpstr>PowerPoint Presentation</vt:lpstr>
      <vt:lpstr>PowerPoint Presentation</vt:lpstr>
      <vt:lpstr>Create star values from stored p values</vt:lpstr>
      <vt:lpstr>Adding into a postfile</vt:lpstr>
      <vt:lpstr>And here’s the result</vt:lpstr>
      <vt:lpstr>Problem 3</vt:lpstr>
      <vt:lpstr>Putexcel</vt:lpstr>
      <vt:lpstr>Building matrices in Stata</vt:lpstr>
      <vt:lpstr>It’s easy to combine matrices</vt:lpstr>
      <vt:lpstr>Or build them using macros</vt:lpstr>
      <vt:lpstr>Estout</vt:lpstr>
      <vt:lpstr>Here’s what is exported into Excel</vt:lpstr>
      <vt:lpstr>And with a little love…</vt:lpstr>
      <vt:lpstr>Problem 4</vt:lpstr>
      <vt:lpstr>Writing your own commands to make tables</vt:lpstr>
      <vt:lpstr>PowerPoint Presentation</vt:lpstr>
      <vt:lpstr>PowerPoint Presentation</vt:lpstr>
      <vt:lpstr>Other tips for making tables</vt:lpstr>
      <vt:lpstr>Problems 5, 6, &amp; 7</vt:lpstr>
    </vt:vector>
  </TitlesOfParts>
  <Company>The MITRE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Scott</dc:creator>
  <cp:lastModifiedBy>Latham, Scott (sal3ff)</cp:lastModifiedBy>
  <cp:revision>161</cp:revision>
  <dcterms:created xsi:type="dcterms:W3CDTF">2016-05-27T21:00:31Z</dcterms:created>
  <dcterms:modified xsi:type="dcterms:W3CDTF">2016-06-17T16:55:22Z</dcterms:modified>
</cp:coreProperties>
</file>